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2"/>
    <p:sldMasterId id="2147483672" r:id="rId3"/>
  </p:sldMasterIdLst>
  <p:notesMasterIdLst>
    <p:notesMasterId r:id="rId12"/>
  </p:notesMasterIdLst>
  <p:sldIdLst>
    <p:sldId id="2925" r:id="rId4"/>
    <p:sldId id="2960" r:id="rId5"/>
    <p:sldId id="2961" r:id="rId6"/>
    <p:sldId id="2962" r:id="rId7"/>
    <p:sldId id="2963" r:id="rId8"/>
    <p:sldId id="2964" r:id="rId9"/>
    <p:sldId id="2965" r:id="rId10"/>
    <p:sldId id="29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0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2"/>
    <p:restoredTop sz="96053"/>
  </p:normalViewPr>
  <p:slideViewPr>
    <p:cSldViewPr snapToGrid="0">
      <p:cViewPr varScale="1">
        <p:scale>
          <a:sx n="115" d="100"/>
          <a:sy n="115" d="100"/>
        </p:scale>
        <p:origin x="21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BBD1E-246B-974E-B9B4-DF507F84A70E}" type="datetimeFigureOut">
              <a:rPr kumimoji="1" lang="zh-CN" altLang="en-US" smtClean="0"/>
              <a:t>2026/1/31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1F059-66A6-A342-BD62-2B4BED6FF1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酸奶临床：肠道调节、增加促进蛋白吸收（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）、体重管理（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）、乳糖不耐（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en-US" altLang="zh-CN" dirty="0"/>
              <a:t>BC99</a:t>
            </a:r>
            <a:r>
              <a:rPr kumimoji="1" lang="zh-CN" altLang="en-US" dirty="0"/>
              <a:t>和酸奶结合起来：</a:t>
            </a:r>
            <a:r>
              <a:rPr kumimoji="1" lang="en-US" altLang="zh-CN" dirty="0"/>
              <a:t>BC99</a:t>
            </a:r>
            <a:r>
              <a:rPr kumimoji="1" lang="zh-CN" altLang="en-US" dirty="0"/>
              <a:t> 在常温酸奶的应用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DigestiBi</a:t>
            </a:r>
            <a:r>
              <a:rPr lang="zh-CN" altLang="en-US" sz="1200" kern="12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：活菌酸奶：</a:t>
            </a:r>
            <a:r>
              <a:rPr kumimoji="1" lang="zh-CN" altLang="en-US" dirty="0"/>
              <a:t>增加促进蛋白吸收（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）、体重管理（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）、乳糖不耐（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BLa80+LRa05</a:t>
            </a:r>
            <a:r>
              <a:rPr kumimoji="1" lang="zh-CN" altLang="en-US" dirty="0"/>
              <a:t>：名字起一个共用的名字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BLa80+LRa05+BC99</a:t>
            </a:r>
            <a:r>
              <a:rPr kumimoji="1" lang="zh-CN" altLang="en-US" dirty="0"/>
              <a:t>：</a:t>
            </a:r>
            <a:r>
              <a:rPr kumimoji="1" lang="en-US" altLang="zh-CN" dirty="0"/>
              <a:t>Plus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BC179 </a:t>
            </a:r>
            <a:r>
              <a:rPr kumimoji="1" lang="zh-CN" altLang="en-US" dirty="0"/>
              <a:t>有 </a:t>
            </a:r>
            <a:r>
              <a:rPr kumimoji="1" lang="en-US" altLang="zh-CN" dirty="0"/>
              <a:t>2 </a:t>
            </a:r>
            <a:r>
              <a:rPr kumimoji="1" lang="zh-CN" altLang="en-US" dirty="0"/>
              <a:t>项临床，一项单菌，一项复合｜作为备选菌株</a:t>
            </a:r>
          </a:p>
          <a:p>
            <a:r>
              <a:rPr kumimoji="1" lang="en-US" altLang="zh-CN" dirty="0"/>
              <a:t>BL21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BAC30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BI45</a:t>
            </a:r>
            <a:r>
              <a:rPr kumimoji="1" lang="zh-CN" altLang="en-US" dirty="0"/>
              <a:t>：未来临床打造方向、工艺</a:t>
            </a:r>
            <a:endParaRPr kumimoji="1" lang="en-US" altLang="zh-CN" dirty="0"/>
          </a:p>
          <a:p>
            <a:r>
              <a:rPr kumimoji="1" lang="en-US" altLang="zh-CN" dirty="0"/>
              <a:t>BC99:25-30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30-50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GIHealth805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GIHealth8005</a:t>
            </a:r>
          </a:p>
          <a:p>
            <a:r>
              <a:rPr kumimoji="1" lang="en-US" altLang="zh-CN" dirty="0"/>
              <a:t>BB-12+GG </a:t>
            </a:r>
            <a:r>
              <a:rPr kumimoji="1" lang="zh-CN" altLang="en-US" dirty="0"/>
              <a:t>比例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1F059-66A6-A342-BD62-2B4BED6FF14F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1377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3.xml"/><Relationship Id="rId4" Type="http://schemas.openxmlformats.org/officeDocument/2006/relationships/image" Target="../media/image16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4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-8890" y="0"/>
            <a:ext cx="12207875" cy="685800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-8890" y="1108710"/>
            <a:ext cx="2923540" cy="483235"/>
            <a:chOff x="-14" y="1746"/>
            <a:chExt cx="4604" cy="761"/>
          </a:xfrm>
        </p:grpSpPr>
        <p:sp>
          <p:nvSpPr>
            <p:cNvPr id="8" name="标题 1"/>
            <p:cNvSpPr>
              <a:spLocks noGrp="1"/>
            </p:cNvSpPr>
            <p:nvPr/>
          </p:nvSpPr>
          <p:spPr>
            <a:xfrm>
              <a:off x="1445" y="1746"/>
              <a:ext cx="3145" cy="76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+mj-cs"/>
                </a:defRPr>
              </a:lvl1pPr>
            </a:lstStyle>
            <a:p>
              <a:r>
                <a:rPr lang="zh-CN" altLang="en-US" sz="1800" b="0" dirty="0">
                  <a:solidFill>
                    <a:schemeClr val="bg1"/>
                  </a:solidFill>
                  <a:cs typeface="Arial" panose="020B0604020202020204" pitchFamily="34" charset="0"/>
                  <a:sym typeface="+mn-ea"/>
                </a:rPr>
                <a:t>愿景与使命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14" y="1869"/>
              <a:ext cx="1449" cy="396"/>
              <a:chOff x="-14" y="1869"/>
              <a:chExt cx="1449" cy="396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-14" y="2039"/>
                <a:ext cx="1361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309" y="1869"/>
                <a:ext cx="127" cy="396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/>
          <p:cNvSpPr/>
          <p:nvPr userDrawn="1"/>
        </p:nvSpPr>
        <p:spPr>
          <a:xfrm>
            <a:off x="-8890" y="1713865"/>
            <a:ext cx="12209780" cy="337693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777240" y="1879600"/>
            <a:ext cx="765238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景：聚焦微生态  促进人类健康与环境可持续发展</a:t>
            </a:r>
            <a:b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</a:b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命：优质菌  优质生活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 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价 值 观：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诚信  共赢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公司文化：团队文化  工匠精神</a:t>
            </a:r>
            <a:endParaRPr lang="en-US" altLang="zh-CN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经营理念：质量第一  客户第一  奋斗第一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行为准则：品质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服务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  专注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安迈康4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5" name="矩形 4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1486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安迈康logo-多版本-0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/>
          <a:srcRect l="46172"/>
          <a:stretch>
            <a:fillRect/>
          </a:stretch>
        </p:blipFill>
        <p:spPr>
          <a:xfrm>
            <a:off x="9865800" y="215900"/>
            <a:ext cx="2145860" cy="651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08316"/>
            <a:ext cx="11135995" cy="21214"/>
            <a:chOff x="403" y="1329"/>
            <a:chExt cx="17993" cy="33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677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6114" y="1334"/>
              <a:ext cx="2282" cy="28"/>
            </a:xfrm>
            <a:prstGeom prst="rect">
              <a:avLst/>
            </a:prstGeom>
            <a:solidFill>
              <a:srgbClr val="9026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90263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25400" y="489585"/>
            <a:ext cx="160655" cy="76200"/>
          </a:xfrm>
          <a:prstGeom prst="triangle">
            <a:avLst/>
          </a:prstGeom>
          <a:solidFill>
            <a:srgbClr val="90263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280015" y="210820"/>
            <a:ext cx="1383665" cy="536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890" y="0"/>
            <a:ext cx="12207875" cy="685800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-8890" y="1108710"/>
            <a:ext cx="2923540" cy="483235"/>
            <a:chOff x="-14" y="1746"/>
            <a:chExt cx="4604" cy="761"/>
          </a:xfrm>
        </p:grpSpPr>
        <p:sp>
          <p:nvSpPr>
            <p:cNvPr id="8" name="标题 1"/>
            <p:cNvSpPr>
              <a:spLocks noGrp="1"/>
            </p:cNvSpPr>
            <p:nvPr/>
          </p:nvSpPr>
          <p:spPr>
            <a:xfrm>
              <a:off x="1445" y="1746"/>
              <a:ext cx="3145" cy="76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+mj-cs"/>
                </a:defRPr>
              </a:lvl1pPr>
            </a:lstStyle>
            <a:p>
              <a:r>
                <a:rPr lang="zh-CN" altLang="en-US" sz="1800" b="0" dirty="0">
                  <a:solidFill>
                    <a:schemeClr val="bg1"/>
                  </a:solidFill>
                  <a:cs typeface="Arial" panose="020B0604020202020204" pitchFamily="34" charset="0"/>
                  <a:sym typeface="+mn-ea"/>
                </a:rPr>
                <a:t>愿景与使命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14" y="1869"/>
              <a:ext cx="1449" cy="396"/>
              <a:chOff x="-14" y="1869"/>
              <a:chExt cx="1449" cy="396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-14" y="2039"/>
                <a:ext cx="1361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309" y="1869"/>
                <a:ext cx="127" cy="396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/>
          <p:cNvSpPr/>
          <p:nvPr userDrawn="1"/>
        </p:nvSpPr>
        <p:spPr>
          <a:xfrm>
            <a:off x="-8890" y="1713865"/>
            <a:ext cx="12209780" cy="337693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777240" y="1879600"/>
            <a:ext cx="765238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景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聚焦微生态  促进人类健康与环境可持续发展</a:t>
            </a:r>
            <a:b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</a:b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命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优质菌  优质生活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 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价 值 观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诚信  共赢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公司文化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团队文化  工匠精神</a:t>
            </a:r>
            <a:endParaRPr lang="en-US" altLang="zh-CN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经营理念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质量第一  客户第一  奋斗第一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行为准则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品质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服务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  专注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4" cstate="screen"/>
          <a:stretch>
            <a:fillRect/>
          </a:stretch>
        </p:blipFill>
        <p:spPr>
          <a:xfrm>
            <a:off x="10095230" y="0"/>
            <a:ext cx="1741740" cy="1044000"/>
          </a:xfrm>
          <a:prstGeom prst="rect">
            <a:avLst/>
          </a:prstGeom>
        </p:spPr>
      </p:pic>
      <p:cxnSp>
        <p:nvCxnSpPr>
          <p:cNvPr id="3" name="直接连接符 2"/>
          <p:cNvCxnSpPr/>
          <p:nvPr userDrawn="1">
            <p:custDataLst>
              <p:tags r:id="rId1"/>
            </p:custDataLst>
          </p:nvPr>
        </p:nvCxnSpPr>
        <p:spPr>
          <a:xfrm>
            <a:off x="-5080" y="822325"/>
            <a:ext cx="1219136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1274623" y="842006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778623" y="842006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9540223" y="842006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安迈康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5" name="矩形 4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1486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安迈康logo-多版本-0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4"/>
          <a:srcRect l="46172"/>
          <a:stretch>
            <a:fillRect/>
          </a:stretch>
        </p:blipFill>
        <p:spPr>
          <a:xfrm>
            <a:off x="9865800" y="215900"/>
            <a:ext cx="2145860" cy="651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34" Type="http://schemas.openxmlformats.org/officeDocument/2006/relationships/slideLayout" Target="../slideLayouts/slideLayout56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57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13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8862" y="360912"/>
            <a:ext cx="2293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Formula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9861453"/>
              </p:ext>
            </p:extLst>
          </p:nvPr>
        </p:nvGraphicFramePr>
        <p:xfrm>
          <a:off x="311801" y="924790"/>
          <a:ext cx="11478447" cy="5565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37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90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05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176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功能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商品名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健康功效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核心配方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5279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女性健康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HerFlora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调节阴道微生态，改善阴道炎相关问题，支持激素与代谢稳态并促进女性身心健康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卷曲乳杆菌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罗伊氏粘液乳杆菌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6576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情绪健康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Moodly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调节压力与情绪，改善睡眠，缓解焦虑与抑郁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endParaRPr lang="en-US" sz="1200" strike="sng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5279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代谢健康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MetaBio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代谢调节与平衡，支持体重管理与“三高”控制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altLang="zh-CN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长双歧杆菌长亚种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3050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胃肠健康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调节胃肠健康，改善便秘与腹泻，支持胃肠运动功能与菌群稳态，缓解肠道损伤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lang="en-US" sz="1200" strike="sng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3050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免疫健康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Calibri" panose="020F0502020204030204" pitchFamily="34" charset="0"/>
                        </a:rPr>
                        <a:t>®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调节免疫系统，增强免疫防御，缓解过敏反应与相关炎症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kumimoji="0" lang="en-US" altLang="zh-CN" sz="12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1414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婴童健康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Calibri" panose="020F0502020204030204" pitchFamily="34" charset="0"/>
                        </a:rPr>
                        <a:t>®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支持婴幼儿早期发育与免疫稳态建立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kumimoji="0" lang="en-US" altLang="zh-CN" sz="12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06576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口腔健康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WeSmile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调节口腔微生态与局部免疫，支持牙周健康并维护口气清新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b="0" i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唾液联合乳杆菌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LS97</a:t>
                      </a: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嗜酸乳杆菌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LA85</a:t>
                      </a:r>
                    </a:p>
                    <a:p>
                      <a:pPr algn="l"/>
                      <a:r>
                        <a:rPr lang="zh-CN" altLang="en-US" sz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副干酪乳酪杆菌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53192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kern="12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千亿高活性酸奶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DigestiBi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长双歧杆菌长亚种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BL21</a:t>
                      </a:r>
                    </a:p>
                    <a:p>
                      <a:pPr algn="l"/>
                      <a:r>
                        <a:rPr lang="en-US" sz="1200" kern="12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BBr60</a:t>
                      </a:r>
                    </a:p>
                    <a:p>
                      <a:pPr algn="l"/>
                      <a:r>
                        <a:rPr lang="en-US" sz="1200" kern="12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青春双歧杆菌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BAC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30</a:t>
                      </a: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长双歧杆菌婴儿亚种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BI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45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61562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375920" y="951865"/>
          <a:ext cx="11402060" cy="5200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8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899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81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应用场景</a:t>
                      </a:r>
                      <a:endParaRPr lang="en-US" sz="1600" b="1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kern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临床菌配方</a:t>
                      </a:r>
                      <a:endParaRPr lang="en-US" sz="1600" b="1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临床验证及注册号</a:t>
                      </a:r>
                      <a:endParaRPr lang="en-US" sz="1600" b="1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59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阴道微生态调节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sz="1400" b="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LRa05+LCr86+LR08</a:t>
                      </a: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+Lp90+pAkk11+BC99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ChiCTR2400080481/NCT06821789/NCT06901791,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NCT06830122,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LRa05+LR08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NCT07013409,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Lp90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NCT06987279,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pAkk11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NCT06964932/NCT06964919,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NCT06629441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59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妊娠期糖代谢调控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it-IT" sz="1400" b="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LRa05+LCr86+LR08</a:t>
                      </a:r>
                      <a:r>
                        <a:rPr lang="it-IT" sz="14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+BLa80+BL21+BBr60+BC99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NCT06901791,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NCT06830122,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LRa05+LR08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NCT07013409, BLa80: ChiCTR2300073412,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BL21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ChiCTR2300073299,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NCT06305650,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NCT06629441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5950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改善细菌性阴道炎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it-IT" sz="1400" b="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LRa05+LCr86+LR08</a:t>
                      </a:r>
                      <a:r>
                        <a:rPr lang="it-IT" sz="14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+BLa80+BBr60+BC99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NCT06821789,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NCT06830122,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LRa05+LR08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NCT07013409,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NCT06107049,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NCT06196892,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NCT06629441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59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辅助真菌性阴道炎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sz="1400" b="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LRa05+LCr86+LR08</a:t>
                      </a: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+PA53+Lp90+BC99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ChiCTR2400080481,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NCT06830122,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LRa05+LR08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NCT07013409,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PA53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NCT06648590, </a:t>
                      </a:r>
                    </a:p>
                    <a:p>
                      <a:pPr indent="71755" algn="l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Lp90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NCT06987279,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NCT06629441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465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卵巢功能保护与支持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it-IT" sz="1400" b="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LRa05+LCr86+LR08</a:t>
                      </a:r>
                      <a:r>
                        <a:rPr lang="it-IT" sz="14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+BLa80+Lp90+BC99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r>
                        <a:rPr lang="en-US" sz="1000" b="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NCT06821789,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  <a:r>
                        <a:rPr lang="en-US" sz="1000" b="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NCT06830122,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LRa05+LR08</a:t>
                      </a:r>
                      <a:r>
                        <a:rPr lang="en-US" sz="1000" b="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NCT07013409,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  <a:r>
                        <a:rPr lang="en-US" sz="1000" b="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NCT06107049, </a:t>
                      </a:r>
                    </a:p>
                    <a:p>
                      <a:pPr indent="0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Lp90</a:t>
                      </a:r>
                      <a:r>
                        <a:rPr lang="en-US" sz="1000" b="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 NCT06987279,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sz="1000" b="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NCT06629441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女性激素平衡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sz="1400" b="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LRa05+LCr86+LR08</a:t>
                      </a: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+BBr60+Lp90+BC99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/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NCT06830122,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LRa05+LR08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NCT07013409,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NCT06305650/NCT06196892, </a:t>
                      </a:r>
                    </a:p>
                    <a:p>
                      <a:pPr indent="0"/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Lp90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NCT06987279,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NCT06077383/NCT06629441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01675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思源黑体 CN Bold" panose="020B0800000000000000" charset="-122"/>
                        </a:rPr>
                        <a:t>女性</a:t>
                      </a:r>
                      <a:r>
                        <a:rPr lang="en-US" altLang="zh-CN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思源黑体 CN Bold" panose="020B0800000000000000" charset="-122"/>
                        </a:rPr>
                        <a:t>GLP-1</a:t>
                      </a: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思源黑体 CN Bold" panose="020B0800000000000000" charset="-122"/>
                        </a:rPr>
                        <a:t>调控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sz="1400" b="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LRa05+LCr86+LR08</a:t>
                      </a: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+BBr60+Lp90+Akk11/pAkk11+BC99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/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LRa05+LR08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NCT07013409,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NCT06305650,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NCT06830122,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Lp90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NCT06987279</a:t>
                      </a:r>
                    </a:p>
                    <a:p>
                      <a:pPr indent="0"/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Akk11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NCT06653101,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pAkk11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:NCT06964932/NCT06964919,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NCT06307821/NCT06629441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48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女性情绪调节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sz="1400" b="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LRa05+LCr86+LR08</a:t>
                      </a: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+BBr60+PA53+Lp90+BC99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/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LRa05+LR08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NCT07013409,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LCr86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NCT06830122,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NCT06196892,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PA53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NCT06648590</a:t>
                      </a:r>
                    </a:p>
                    <a:p>
                      <a:pPr indent="0"/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Lp90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NCT06987279,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sz="1000" b="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: NCT06629441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16560" y="294005"/>
            <a:ext cx="654494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人类营养与健康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·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en-US" altLang="en-US" sz="2200" b="1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®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Solution |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" panose="020B0500000000000000" pitchFamily="34" charset="-122"/>
                <a:cs typeface="Calibri" panose="020F0502020204030204" pitchFamily="34" charset="0"/>
                <a:sym typeface="+mn-ea"/>
              </a:rPr>
              <a:t>女性健康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531495" y="964565"/>
          <a:ext cx="11179175" cy="3443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3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4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90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应用场景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临床菌配方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临床验证及注册号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4055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舒压助眠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it-IT" sz="1100" kern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BLa80+LRa05+BBr60</a:t>
                      </a:r>
                      <a:r>
                        <a:rPr lang="it-IT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+BL21+BBr16+BAC30+BI45+BC99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BLa80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NCT06107049               </a:t>
                      </a: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LRa05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NCT06821789                      </a:t>
                      </a: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BBr60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NCT06196892</a:t>
                      </a:r>
                    </a:p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NCT06629441   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BLa80+BL21+BBr16+BAC30+BI45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NCT06847919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40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儿童注意力与行为调节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it-IT" sz="1100" kern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BLa80+LRa05+BBr60</a:t>
                      </a:r>
                      <a:r>
                        <a:rPr lang="it-IT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+PA53+Lp90+BC99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BBr60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NCT06196892    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PA53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NCT06648590      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Lp90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NCT06987279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NCT06676111      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BLa80+LRa05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NCT06348121</a:t>
                      </a:r>
                      <a:endParaRPr lang="zh-CN" alt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40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焦虑与抑郁情绪调节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it-IT" sz="1100" kern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BLa80+LRa05+BBr60</a:t>
                      </a:r>
                      <a:r>
                        <a:rPr lang="it-IT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+PA53+LR08+BC99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BLa80+LRa05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NCT06216587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LRa05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NCT06821789   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BBr60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NCT06196892                         </a:t>
                      </a:r>
                    </a:p>
                    <a:p>
                      <a:pPr indent="71755" algn="l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PA53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NCT06648590               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NCT06629441 </a:t>
                      </a:r>
                    </a:p>
                    <a:p>
                      <a:pPr indent="71755" algn="l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LRa05+LR08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NCT07013409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23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压力缓解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it-IT" sz="1100" kern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BLa80+LRa05+BBr60</a:t>
                      </a:r>
                      <a:r>
                        <a:rPr lang="it-IT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+PA53+BL21+BC99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BLa80+LRa05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NCT06216587 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LRa05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NCT06821789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BBr60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NCT06196892</a:t>
                      </a:r>
                    </a:p>
                    <a:p>
                      <a:pPr indent="0" algn="l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PA53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NCT06648590                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BL21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NCT06544278               </a:t>
                      </a:r>
                      <a:r>
                        <a:rPr lang="en-US" altLang="zh-CN" sz="11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BC99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NCT06629441</a:t>
                      </a:r>
                      <a:endParaRPr lang="zh-CN" alt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16560" y="294005"/>
            <a:ext cx="654494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人类营养与健康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·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en-US" altLang="en-US" sz="2200" b="1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®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Solution |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" panose="020B0500000000000000" pitchFamily="34" charset="-122"/>
                <a:cs typeface="Calibri" panose="020F0502020204030204" pitchFamily="34" charset="0"/>
                <a:sym typeface="+mn-ea"/>
              </a:rPr>
              <a:t>情绪健康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473075" y="958215"/>
          <a:ext cx="11236325" cy="5551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7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3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45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应用场景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菌株配方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临床验证及注册号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体重管理与代谢平衡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+Lp90+LR08+BC99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NCT06821789           </a:t>
                      </a:r>
                      <a:r>
                        <a:rPr lang="en-US" altLang="zh-CN" sz="10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NCT06305650                        </a:t>
                      </a:r>
                      <a:r>
                        <a:rPr lang="en-US" altLang="zh-CN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NCT06140641,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Lp90: 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NCT06987279             </a:t>
                      </a:r>
                      <a:r>
                        <a:rPr lang="en-US" altLang="zh-CN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LRa05+LR08: 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NCT07013409             </a:t>
                      </a:r>
                      <a:r>
                        <a:rPr lang="en-US" altLang="zh-CN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NCT06077383</a:t>
                      </a:r>
                      <a:endParaRPr lang="en-US" altLang="zh-CN" sz="1000" i="0" u="none" strike="noStrike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indent="71755"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运动营养与体能支持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+BLa80+Akk11/pAkk11+BC99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ChiCTR2300073308/NCT06901791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NCT06305650/NCT06196892, </a:t>
                      </a:r>
                    </a:p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NCT06140641           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ChiCTR2300073412            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Akk11: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NCT06653101 </a:t>
                      </a:r>
                    </a:p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pAkk11: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NCT06964932/NCT06964919        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NCT06307821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7205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护肝与代谢支持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+BLa80+BC99+BC179+Akk11/</a:t>
                      </a:r>
                    </a:p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pAkk11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BLa80+LRa05+BC99+BC179: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ChiCTR2400082180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NCT06216587 </a:t>
                      </a:r>
                    </a:p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NCT06544278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NCT06196892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NCT06607562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BC179: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NCT0689962</a:t>
                      </a:r>
                    </a:p>
                    <a:p>
                      <a:pPr algn="l"/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Akk11: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NCT06780007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pAkk11: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NCT06964932/NCT06964919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685">
                <a:tc>
                  <a:txBody>
                    <a:bodyPr/>
                    <a:lstStyle/>
                    <a:p>
                      <a:pPr marL="0" marR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抗衰与机能维护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2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BBr60+LRa05+BL21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+BLa80+BC99+LA85+LC86+</a:t>
                      </a:r>
                    </a:p>
                    <a:p>
                      <a:pPr indent="71755" algn="l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PA53+Lp05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BLa80+LRa05+BC99+BL21+LA85+LC86+BBr60+PA53+Lp05: </a:t>
                      </a:r>
                      <a:r>
                        <a:rPr lang="en-US" sz="105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NCT06781814/NCT07025798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1805">
                <a:tc>
                  <a:txBody>
                    <a:bodyPr/>
                    <a:lstStyle/>
                    <a:p>
                      <a:pPr indent="71755"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血糖稳态调控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+BLa80+pAkk11+BC99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ChiCTR2300073308/NCT06901791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NCT06305650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ChiCTR2300073299 </a:t>
                      </a:r>
                    </a:p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ChiCTR2300073412               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BLa80+LRa05+BBr60: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NCT06440486, </a:t>
                      </a:r>
                    </a:p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pAkk11: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NCT06964932/NCT06964919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NCT06307821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205">
                <a:tc>
                  <a:txBody>
                    <a:bodyPr/>
                    <a:lstStyle/>
                    <a:p>
                      <a:pPr indent="71755"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思源黑体 CN Bold" panose="020B0800000000000000" charset="-122"/>
                        </a:rPr>
                        <a:t>GLP-1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思源黑体 CN Bold" panose="020B0800000000000000" charset="-122"/>
                        </a:rPr>
                        <a:t>功能调节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+Lp90+LR08+Akk11/pAkk11+</a:t>
                      </a:r>
                    </a:p>
                    <a:p>
                      <a:pPr indent="71755"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LRa05+LR08: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NCT07013409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NCT06305650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ChiCTR2300073299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Lp90: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NCT06987279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Akk11: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NCT06653101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pAkk11: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NCT06964932/NCT06964919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NCT06307821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indent="71755"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饮酒后不适缓解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+BLa80+BC99+BC179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BLa80+LRa05+BC99+BC179: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ChiCTR2400082180    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NCT06196892</a:t>
                      </a:r>
                    </a:p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NCT06544278  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NCT06607562 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BC179: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NCT06899620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血脂稳态调节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+BC99+BC179+Akk11/pAkk11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LRa05+BC99+BC179: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ChiCTR2400082180 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NCT06305650/NCT06196892, </a:t>
                      </a:r>
                    </a:p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NCT06140641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Akk11: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NCT06780007       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pAkk11: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NCT06964932/NCT06964919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体脂管理与肌肉支持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+BLa80+Lp90+LR08+BC99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NCT06821789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NCT06140641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  <a:sym typeface="+mn-ea"/>
                        </a:rPr>
                        <a:t>     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NCT06305650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  <a:sym typeface="+mn-ea"/>
                        </a:rPr>
                        <a:t>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ChiCTR2300073412</a:t>
                      </a:r>
                    </a:p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Lp90: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NCT06987279  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LR08: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NCT06875362       </a:t>
                      </a:r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NCT06307821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尿酸代谢调节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+BLa80+BC99+</a:t>
                      </a:r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+LA85+LC86+</a:t>
                      </a:r>
                    </a:p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PA53+Lp05+ST36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BLa80+LRa05+BC99+BL21+LA85+LC86+BBr60+PA53+Lp05: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NCT06781814/NCT07025798</a:t>
                      </a:r>
                    </a:p>
                    <a:p>
                      <a:pPr algn="l"/>
                      <a:r>
                        <a:rPr lang="en-US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ST36: </a:t>
                      </a:r>
                      <a:r>
                        <a:rPr lang="en-US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NCT06779994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indent="71755"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血压稳态支持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+Lp90+BLa36+LC89+</a:t>
                      </a:r>
                    </a:p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CCFM7902+BAC30+BC99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altLang="zh-CN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ChiCTR2300073308/NCT06901791</a:t>
                      </a:r>
                    </a:p>
                    <a:p>
                      <a:pPr algn="l"/>
                      <a:r>
                        <a:rPr lang="en-US" altLang="zh-CN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BL21+BBr60+Lp90+BLa36+LC89+CCFM7902+BAC30: </a:t>
                      </a:r>
                      <a:r>
                        <a:rPr lang="en-US" altLang="zh-CN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NCT06873412         </a:t>
                      </a:r>
                      <a:r>
                        <a:rPr lang="en-US" altLang="zh-CN" sz="10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</a:t>
                      </a:r>
                      <a:r>
                        <a:rPr lang="en-US" altLang="zh-CN" sz="10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NCT06629441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marL="0" marR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思源黑体 CN Bold" panose="020B0800000000000000" charset="-122"/>
                        </a:rPr>
                        <a:t>“三高”综合管理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BBr60+LRa05+BL21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+BLa80+LR08+BC99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ChiCTR2300073412                          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ChiCTR2300073308/NCT06901791,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NCT06305650/NCT06196892            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LR08: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ChiCTR2300073299             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NCT06307821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16560" y="294005"/>
            <a:ext cx="654494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人类营养与健康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·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en-US" altLang="en-US" sz="2200" b="1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®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Solution |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" panose="020B0500000000000000" pitchFamily="34" charset="-122"/>
                <a:cs typeface="Calibri" panose="020F0502020204030204" pitchFamily="34" charset="0"/>
                <a:sym typeface="+mn-ea"/>
              </a:rPr>
              <a:t>代谢健康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473075" y="941705"/>
          <a:ext cx="11227435" cy="4834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46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6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560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应用场景 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菌株配方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临床验证及注册号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975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改善便秘与排便不畅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+LA85+BL21+BBr16+BAC30+</a:t>
                      </a:r>
                    </a:p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BI45+BC99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NCT05980988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NCT04798417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BLa80+BL21+BBr16+BAC30+BI45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NCT06847919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NCT06103240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ChiCTR2300072220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ChiCTR2100053700,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ChiCTR2200065493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NCT06637397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785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缓解腹泻问题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+LA85+BL21+BBr60+BC99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ChiCTR2100053699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NCT05662514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ChiCTR2100053700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LA85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NCT05974657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ChiCTR2300069881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NCT06305650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NCT06196892</a:t>
                      </a:r>
                    </a:p>
                    <a:p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NCT06629441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2940">
                <a:tc>
                  <a:txBody>
                    <a:bodyPr/>
                    <a:lstStyle/>
                    <a:p>
                      <a:pPr indent="71755"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护胃清幽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71755" algn="l" defTabSz="914400" rtl="0" eaLnBrk="1" fontAlgn="ctr" latinLnBrk="0" hangingPunct="1"/>
                      <a:r>
                        <a:rPr lang="en-US" altLang="zh-CN" sz="1000" kern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+BL21+BBr60+Lp05+BC99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NCT05662514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ChiCTR2300072220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NCT06544278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ChiCTR2300073499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Lp05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ChiCTR2400079562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NCT06305650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NCT06196892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294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思源黑体 CN Bold" panose="020B0800000000000000" charset="-122"/>
                        </a:rPr>
                        <a:t>便秘型肠易激综合征调节（</a:t>
                      </a:r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思源黑体 CN Bold" panose="020B0800000000000000" charset="-122"/>
                        </a:rPr>
                        <a:t>IBS-C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思源黑体 CN Bold" panose="020B0800000000000000" charset="-122"/>
                        </a:rPr>
                        <a:t>）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71755" algn="l" defTabSz="914400" rtl="0" eaLnBrk="1" fontAlgn="ctr" latinLnBrk="0" hangingPunct="1"/>
                      <a:r>
                        <a:rPr lang="en-US" altLang="zh-CN" sz="1000" kern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+BL21+PA53+BBi32+BC99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NCT04798417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NCT06103240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ChiCTR2300072220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ChiCTR2100053700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</a:t>
                      </a:r>
                    </a:p>
                    <a:p>
                      <a:pPr marL="0" algn="l" defTabSz="914400" rtl="0" eaLnBrk="1" fontAlgn="ctr" latinLnBrk="0" hangingPunct="1"/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ChiCTR2300069881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NCT06140641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ChiCTR2300073299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NCT06544278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PA53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NCT06761443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NCT06648590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pPr marL="0" algn="l" defTabSz="914400" rtl="0" eaLnBrk="1" fontAlgn="ctr" latinLnBrk="0" hangingPunct="1"/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BBi32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NCT06886711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ChiCTR2200065493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NCT06637397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6730">
                <a:tc>
                  <a:txBody>
                    <a:bodyPr/>
                    <a:lstStyle/>
                    <a:p>
                      <a:pPr marL="0" marR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胃肠运动功能调控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+BBr60+PA53+ST36+BC99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NCT04798417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ChiCTR2300072220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NCT06196892,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PA53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NCT06761443 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NCT06648590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ST36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NCT06779994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ChiCTR2200065493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NCT06637397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NCT06307821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3235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放化疗相关肠道损伤支持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71755" algn="l" defTabSz="914400" rtl="0" eaLnBrk="1" fontAlgn="ctr" latinLnBrk="0" hangingPunct="1"/>
                      <a:r>
                        <a:rPr lang="en-US" altLang="zh-CN" sz="1000" kern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+LA85+BL21+BI45+BC99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ChiCTR2100053699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NCT05662514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ChiCTR2100053700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LA85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NCT05974657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ChiCTR2300069881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BI45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NCT06863415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ChiCTR2200065493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NCT06637397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NCT06307821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0584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肠道菌群稳态调节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+BL21+BBr60+Akk11/pAkk11</a:t>
                      </a:r>
                    </a:p>
                    <a:p>
                      <a:pPr indent="71755" algn="l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ChiCTR2100053699,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NCT05662514,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NCT06107049,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NCT06103253,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ChiCTR2300073412,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ChiCTR2300074956,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NCT06412042,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NCT06103240,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ChiCTR2300072220,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ChiCTR2100053700,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ChiCTR2300073308,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NCT06699537,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NCT06901791,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ChiCTR2300069881,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NCT06140641,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ChiCTR2300073299,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NCT06544278,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NCT06305650,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NCT06196892,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Akk11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NCT06653101,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pAkk11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 NCT06964932,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NCT06964919,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ChiCTR2200065493,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ChiCTR2300073499,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NCT06607562,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NCT06077383,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NCT06629441,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NCT06676111,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NCT06885346,</a:t>
                      </a:r>
                      <a:r>
                        <a:rPr lang="zh-CN" altLang="en-US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0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NCT06885632</a:t>
                      </a:r>
                      <a:endParaRPr lang="zh-CN" altLang="en-US" sz="1000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16560" y="294005"/>
            <a:ext cx="654494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人类营养与健康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·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en-US" altLang="en-US" sz="2200" b="1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®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Solution |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" panose="020B0500000000000000" pitchFamily="34" charset="-122"/>
                <a:cs typeface="Calibri" panose="020F0502020204030204" pitchFamily="34" charset="0"/>
                <a:sym typeface="+mn-ea"/>
              </a:rPr>
              <a:t>胃肠健康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473075" y="1101090"/>
          <a:ext cx="11228070" cy="3880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159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953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70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应用场景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菌株配方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临床验证及注册号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5975">
                <a:tc>
                  <a:txBody>
                    <a:bodyPr/>
                    <a:lstStyle/>
                    <a:p>
                      <a:pPr marL="0" marR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免疫防御能力支持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+BL21+LR08+BBr60+BI45+BC99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ChiCTR2100053699/ChiCTR2300074956/NCT06412042</a:t>
                      </a:r>
                      <a:r>
                        <a:rPr lang="en-US" sz="1100" b="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ChiCTR2300072220/ChiCTR2100053700/NCT05989295/ChiCTR2400080481/NCT06699537/NCT06821789/NCT06901791,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NCT06544278,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LR08: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NCT06875362 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NCT06305650/NCT06196892,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BI45: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NCT06863415,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ChiCTR2200065493/NCT06607562/NCT06637397/NCT06629441/NCT06680102/NCT06676111/NCT06885346/NCT06885632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5975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成人过敏性鼻炎症状缓解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+BBr60+PA53+Akk11/pAkk11+BC99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ChiCTR2100053699/ChiCTR2300074956/NCT06412042,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NCT06699537,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NCT06196892,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PA53: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NCT06761443/NCT06648590,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Akk11: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NCT06653101,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pAkk11: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NCT06964932/NCT06964919,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NCT06680102/NCT06885346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6125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儿童过敏性鼻炎症状缓解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+BL21+BBr60+BI45+BC99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ChiCTR2100053699/ChiCTR2300074956/NCT06412042,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NCT06699537,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NCT06544278,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BBr60: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NCT06305650/NCT06196892,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BI45: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NCT06863415, </a:t>
                      </a:r>
                      <a:r>
                        <a:rPr lang="en-US" sz="1100" b="1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NCT06676111/NCT06885632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407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儿童特应性皮炎调节支持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+BL21+LR08+Akk11/pAkk11+BC99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ChiCTR2300074956/NCT06412042, </a:t>
                      </a: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NCT05989295, </a:t>
                      </a: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BL21: 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NCT06544278, </a:t>
                      </a: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LR08: 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NCT06875362, </a:t>
                      </a: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Akk11: 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NCT06653101, </a:t>
                      </a: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pAkk11: 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NCT06964932/NCT06964919, </a:t>
                      </a:r>
                      <a:r>
                        <a:rPr lang="en-US" sz="11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BC99: 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NCT06676111/NCT06885632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16560" y="294005"/>
            <a:ext cx="6544945" cy="5657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人类营养与健康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·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en-US" altLang="en-US" sz="2200" b="1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®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Solution |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" panose="020B0500000000000000" pitchFamily="34" charset="-122"/>
                <a:cs typeface="Calibri" panose="020F0502020204030204" pitchFamily="34" charset="0"/>
                <a:sym typeface="+mn-ea"/>
              </a:rPr>
              <a:t>免疫健康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473075" y="1139190"/>
          <a:ext cx="11209020" cy="30880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2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54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36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应用场景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菌株配方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临床验证及注册号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7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婴幼儿肠道免疫支持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2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fr-FR" sz="12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 ChiCTR2100053699/ChiCTR2300074956/NCT06412042</a:t>
                      </a:r>
                    </a:p>
                    <a:p>
                      <a:pPr algn="just"/>
                      <a:r>
                        <a:rPr lang="fr-FR" sz="12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ChiCTR2100053700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婴幼儿湿疹风险管理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endParaRPr lang="en-US" altLang="zh-CN" sz="12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 ChiCTR2300074956/</a:t>
                      </a:r>
                    </a:p>
                    <a:p>
                      <a:r>
                        <a:rPr lang="it-IT" sz="12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NCT06412042</a:t>
                      </a:r>
                    </a:p>
                    <a:p>
                      <a:r>
                        <a:rPr lang="it-IT" sz="12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LRa05: NCT05989295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562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婴童神经发育支持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  <a:endParaRPr lang="en-US" sz="12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BLa80: NCT06412042</a:t>
                      </a:r>
                    </a:p>
                    <a:p>
                      <a:r>
                        <a:rPr lang="it-IT" sz="12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BLa80+LRa05: NCT06348121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5620">
                <a:tc>
                  <a:txBody>
                    <a:bodyPr/>
                    <a:lstStyle/>
                    <a:p>
                      <a:pPr marL="0" marR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呼吸道健康与免疫支持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2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BLa80+LRa05: NCT06348095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5620">
                <a:tc>
                  <a:txBody>
                    <a:bodyPr/>
                    <a:lstStyle/>
                    <a:p>
                      <a:pPr marL="0" marR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剖腹产婴儿肠道菌群调节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2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BLa80+LRa05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strike="sngStrike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16560" y="294005"/>
            <a:ext cx="654494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人类营养与健康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·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en-US" altLang="en-US" sz="2200" b="1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®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Solution |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婴童健康</a:t>
            </a:r>
            <a:endParaRPr kumimoji="0" lang="zh-CN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" panose="020B0500000000000000" pitchFamily="34" charset="-122"/>
              <a:cs typeface="Calibri" panose="020F0502020204030204" pitchFamily="3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472440" y="1240790"/>
          <a:ext cx="11211560" cy="2279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1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368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513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应用场景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菌株配方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  <a:sym typeface="+mn-ea"/>
                        </a:rPr>
                        <a:t>临床验证及注册号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6905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口腔菌群与局部免疫调节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sz="1200" b="0" i="0" u="none" strike="noStrike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LS97+LA85+LC86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LS97+LA85+LC86: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ChiCTR2300074088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905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牙周健康改善支持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2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LS97+LA85+LC86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LS97+LA85+LC86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: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ChiCTR2300074108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0710">
                <a:tc>
                  <a:txBody>
                    <a:bodyPr/>
                    <a:lstStyle/>
                    <a:p>
                      <a:pPr marL="0" marR="0" lvl="0" indent="71755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思源黑体 CN Bold" panose="020B0800000000000000" charset="-122"/>
                          <a:ea typeface="思源黑体 CN Bold" panose="020B0800000000000000" charset="-122"/>
                          <a:cs typeface="Calibri" panose="020F0502020204030204" pitchFamily="34" charset="0"/>
                        </a:rPr>
                        <a:t>口气清新维护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2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LS97+LA85+LC86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71755" algn="l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LS97+LA85+LC86: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ChiCTR2400080658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416560" y="294005"/>
            <a:ext cx="654494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人类营养与健康</a:t>
            </a: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 Bold" panose="020B0604020202090204" charset="0"/>
                <a:sym typeface="+mn-ea"/>
              </a:rPr>
              <a:t>·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en-US" altLang="en-US" sz="2200" b="1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®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Solution |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口腔健康</a:t>
            </a:r>
            <a:endParaRPr kumimoji="0" lang="zh-CN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" panose="020B0500000000000000" pitchFamily="34" charset="-122"/>
              <a:cs typeface="Calibri" panose="020F0502020204030204" pitchFamily="3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97*398"/>
  <p:tag name="TABLE_ENDDRAG_RECT" val="29*74*897*39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0*299"/>
  <p:tag name="TABLE_ENDDRAG_RECT" val="41*75*880*29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4*384"/>
  <p:tag name="TABLE_ENDDRAG_RECT" val="37*75*884*38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4*388"/>
  <p:tag name="TABLE_ENDDRAG_RECT" val="37*74*884*38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4*309"/>
  <p:tag name="TABLE_ENDDRAG_RECT" val="37*87*884*30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2*233"/>
  <p:tag name="TABLE_ENDDRAG_RECT" val="37*89*882*23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82*176"/>
  <p:tag name="TABLE_ENDDRAG_RECT" val="37*97*882*17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2240</Words>
  <Application>Microsoft Macintosh PowerPoint</Application>
  <PresentationFormat>宽屏</PresentationFormat>
  <Paragraphs>259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等线</vt:lpstr>
      <vt:lpstr>黑体</vt:lpstr>
      <vt:lpstr>思源黑体 CN Bold</vt:lpstr>
      <vt:lpstr>思源黑体 CN Medium</vt:lpstr>
      <vt:lpstr>思源黑体 CN Normal</vt:lpstr>
      <vt:lpstr>微软雅黑</vt:lpstr>
      <vt:lpstr>Arial</vt:lpstr>
      <vt:lpstr>Calibri</vt:lpstr>
      <vt:lpstr>1_Office 主题</vt:lpstr>
      <vt:lpstr>2_Office 主题</vt:lpstr>
      <vt:lpstr>3_Office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Flora Dong</dc:creator>
  <cp:lastModifiedBy>yao dong</cp:lastModifiedBy>
  <cp:revision>6</cp:revision>
  <dcterms:created xsi:type="dcterms:W3CDTF">2025-12-29T03:56:48Z</dcterms:created>
  <dcterms:modified xsi:type="dcterms:W3CDTF">2026-01-31T05:17:09Z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2052-0.0.0.0</vt:lpwstr>
  </property>
</Properties>
</file>

<file path=docProps/thumbnail.jpeg>
</file>